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16"/>
  </p:notesMasterIdLst>
  <p:handoutMasterIdLst>
    <p:handoutMasterId r:id="rId17"/>
  </p:handoutMasterIdLst>
  <p:sldIdLst>
    <p:sldId id="270" r:id="rId6"/>
    <p:sldId id="271" r:id="rId7"/>
    <p:sldId id="258" r:id="rId8"/>
    <p:sldId id="260" r:id="rId9"/>
    <p:sldId id="263" r:id="rId10"/>
    <p:sldId id="264" r:id="rId11"/>
    <p:sldId id="259" r:id="rId12"/>
    <p:sldId id="262" r:id="rId13"/>
    <p:sldId id="265" r:id="rId14"/>
    <p:sldId id="257" r:id="rId15"/>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854" autoAdjust="0"/>
    <p:restoredTop sz="93381" autoAdjust="0"/>
  </p:normalViewPr>
  <p:slideViewPr>
    <p:cSldViewPr>
      <p:cViewPr varScale="1">
        <p:scale>
          <a:sx n="116" d="100"/>
          <a:sy n="116" d="100"/>
        </p:scale>
        <p:origin x="2080"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2932"/>
        <p:guide pos="22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7183" cy="46590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94434" y="0"/>
            <a:ext cx="3057183" cy="465902"/>
          </a:xfrm>
          <a:prstGeom prst="rect">
            <a:avLst/>
          </a:prstGeom>
        </p:spPr>
        <p:txBody>
          <a:bodyPr vert="horz" lIns="91440" tIns="45720" rIns="91440" bIns="45720" rtlCol="0"/>
          <a:lstStyle>
            <a:lvl1pPr algn="r">
              <a:defRPr sz="1200"/>
            </a:lvl1pPr>
          </a:lstStyle>
          <a:p>
            <a:fld id="{4C8D1A6B-FE55-42ED-84F6-A119C21957C2}" type="datetimeFigureOut">
              <a:rPr lang="en-US" smtClean="0"/>
              <a:pPr/>
              <a:t>5/29/19</a:t>
            </a:fld>
            <a:endParaRPr lang="en-US"/>
          </a:p>
        </p:txBody>
      </p:sp>
      <p:sp>
        <p:nvSpPr>
          <p:cNvPr id="4" name="Footer Placeholder 3"/>
          <p:cNvSpPr>
            <a:spLocks noGrp="1"/>
          </p:cNvSpPr>
          <p:nvPr>
            <p:ph type="ftr" sz="quarter" idx="2"/>
          </p:nvPr>
        </p:nvSpPr>
        <p:spPr>
          <a:xfrm>
            <a:off x="0" y="8841710"/>
            <a:ext cx="3057183" cy="46590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94434" y="8841710"/>
            <a:ext cx="3057183" cy="465902"/>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95217" y="0"/>
            <a:ext cx="3056414" cy="465455"/>
          </a:xfrm>
          <a:prstGeom prst="rect">
            <a:avLst/>
          </a:prstGeom>
        </p:spPr>
        <p:txBody>
          <a:bodyPr vert="horz" lIns="91440" tIns="45720" rIns="91440" bIns="45720" rtlCol="0"/>
          <a:lstStyle>
            <a:lvl1pPr algn="r">
              <a:defRPr sz="1200"/>
            </a:lvl1pPr>
          </a:lstStyle>
          <a:p>
            <a:fld id="{9344980D-33A7-4030-B390-DC47B54376D7}" type="datetimeFigureOut">
              <a:rPr lang="en-US" smtClean="0"/>
              <a:pPr/>
              <a:t>5/29/19</a:t>
            </a:fld>
            <a:endParaRPr lang="en-US"/>
          </a:p>
        </p:txBody>
      </p:sp>
      <p:sp>
        <p:nvSpPr>
          <p:cNvPr id="4" name="Slide Image Placeholder 3"/>
          <p:cNvSpPr>
            <a:spLocks noGrp="1" noRot="1" noChangeAspect="1"/>
          </p:cNvSpPr>
          <p:nvPr>
            <p:ph type="sldImg" idx="2"/>
          </p:nvPr>
        </p:nvSpPr>
        <p:spPr>
          <a:xfrm>
            <a:off x="1198563" y="698500"/>
            <a:ext cx="4656137"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5327" y="4421823"/>
            <a:ext cx="5642610" cy="418909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56414" cy="4654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95217" y="8842030"/>
            <a:ext cx="3056414" cy="465455"/>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5DB3CD-82CE-4D61-A55F-4B85DC44DB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38882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03EE540D-E528-4CCE-A95D-6F8C1D8CF389}" type="datetimeFigureOut">
              <a:rPr lang="en-US" smtClean="0"/>
              <a:t>5/29/19</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CCFA6C48-4914-4F13-BAF1-373AA58517CC}" type="slidenum">
              <a:rPr lang="en-US" smtClean="0"/>
              <a:t>‹#›</a:t>
            </a:fld>
            <a:endParaRPr lang="en-US"/>
          </a:p>
        </p:txBody>
      </p:sp>
    </p:spTree>
    <p:extLst>
      <p:ext uri="{BB962C8B-B14F-4D97-AF65-F5344CB8AC3E}">
        <p14:creationId xmlns:p14="http://schemas.microsoft.com/office/powerpoint/2010/main" val="4108316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 id="2147483681" r:id="rId6"/>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093D7771-5121-7B4D-9293-8C3CB8FA5736}"/>
              </a:ext>
            </a:extLst>
          </p:cNvPr>
          <p:cNvSpPr>
            <a:spLocks noGrp="1"/>
          </p:cNvSpPr>
          <p:nvPr>
            <p:ph type="body" sz="quarter" idx="11"/>
          </p:nvPr>
        </p:nvSpPr>
        <p:spPr>
          <a:xfrm>
            <a:off x="152400" y="1371600"/>
            <a:ext cx="8763000" cy="1371600"/>
          </a:xfrm>
        </p:spPr>
        <p:txBody>
          <a:bodyPr/>
          <a:lstStyle/>
          <a:p>
            <a:r>
              <a:rPr lang="en-US" sz="2800" b="1" dirty="0">
                <a:latin typeface="+mn-lt"/>
              </a:rPr>
              <a:t>Ghana - activity 3.1.1</a:t>
            </a:r>
            <a:endParaRPr lang="en-US" sz="2800" dirty="0">
              <a:latin typeface="+mn-lt"/>
            </a:endParaRPr>
          </a:p>
          <a:p>
            <a:r>
              <a:rPr lang="en-US" sz="2000" dirty="0">
                <a:latin typeface="+mn-lt"/>
              </a:rPr>
              <a:t>Review existing policies and institutional arrangements affecting equitable access to production assets and markets </a:t>
            </a:r>
          </a:p>
        </p:txBody>
      </p:sp>
      <p:sp>
        <p:nvSpPr>
          <p:cNvPr id="6" name="Text Placeholder 2">
            <a:extLst>
              <a:ext uri="{FF2B5EF4-FFF2-40B4-BE49-F238E27FC236}">
                <a16:creationId xmlns:a16="http://schemas.microsoft.com/office/drawing/2014/main" id="{1F38FAE1-C8F8-4E45-B75E-82E093CBFBF2}"/>
              </a:ext>
            </a:extLst>
          </p:cNvPr>
          <p:cNvSpPr>
            <a:spLocks noGrp="1"/>
          </p:cNvSpPr>
          <p:nvPr>
            <p:ph type="body" sz="quarter" idx="12"/>
          </p:nvPr>
        </p:nvSpPr>
        <p:spPr>
          <a:xfrm>
            <a:off x="1295400" y="4114801"/>
            <a:ext cx="7010400" cy="685799"/>
          </a:xfrm>
        </p:spPr>
        <p:txBody>
          <a:bodyPr/>
          <a:lstStyle/>
          <a:p>
            <a:r>
              <a:rPr lang="en-US" sz="1600" dirty="0">
                <a:latin typeface="+mn-lt"/>
              </a:rPr>
              <a:t>Charity Osei-</a:t>
            </a:r>
            <a:r>
              <a:rPr lang="en-US" sz="1600" dirty="0" err="1">
                <a:latin typeface="+mn-lt"/>
              </a:rPr>
              <a:t>Amponsah</a:t>
            </a:r>
            <a:r>
              <a:rPr lang="en-US" sz="1600" dirty="0">
                <a:latin typeface="+mn-lt"/>
              </a:rPr>
              <a:t>, </a:t>
            </a:r>
            <a:r>
              <a:rPr lang="en-US" sz="1600" dirty="0" err="1">
                <a:latin typeface="+mn-lt"/>
              </a:rPr>
              <a:t>Abdulai</a:t>
            </a:r>
            <a:r>
              <a:rPr lang="en-US" sz="1600" dirty="0">
                <a:latin typeface="+mn-lt"/>
              </a:rPr>
              <a:t> Adams, Nana </a:t>
            </a:r>
            <a:r>
              <a:rPr lang="en-US" sz="1600" dirty="0" err="1">
                <a:latin typeface="+mn-lt"/>
              </a:rPr>
              <a:t>Yamoah</a:t>
            </a:r>
            <a:r>
              <a:rPr lang="en-US" sz="1600" dirty="0">
                <a:latin typeface="+mn-lt"/>
              </a:rPr>
              <a:t>, Maame </a:t>
            </a:r>
            <a:r>
              <a:rPr lang="en-US" sz="1600" dirty="0" err="1">
                <a:latin typeface="+mn-lt"/>
              </a:rPr>
              <a:t>Dokua</a:t>
            </a:r>
            <a:r>
              <a:rPr lang="en-US" sz="1600" dirty="0">
                <a:latin typeface="+mn-lt"/>
              </a:rPr>
              <a:t> </a:t>
            </a:r>
            <a:r>
              <a:rPr lang="en-US" sz="1600" dirty="0" err="1">
                <a:latin typeface="+mn-lt"/>
              </a:rPr>
              <a:t>Addo</a:t>
            </a:r>
            <a:endParaRPr lang="en-US" sz="1600" dirty="0">
              <a:latin typeface="+mn-lt"/>
            </a:endParaRPr>
          </a:p>
          <a:p>
            <a:r>
              <a:rPr lang="en-US" sz="1600" dirty="0">
                <a:latin typeface="+mn-lt"/>
              </a:rPr>
              <a:t>CSIR-STEPRI</a:t>
            </a:r>
          </a:p>
        </p:txBody>
      </p:sp>
    </p:spTree>
    <p:extLst>
      <p:ext uri="{BB962C8B-B14F-4D97-AF65-F5344CB8AC3E}">
        <p14:creationId xmlns:p14="http://schemas.microsoft.com/office/powerpoint/2010/main" val="21229965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64A2388F-4E9F-DB46-9F2F-A93A8165E8A5}"/>
              </a:ext>
            </a:extLst>
          </p:cNvPr>
          <p:cNvSpPr txBox="1">
            <a:spLocks/>
          </p:cNvSpPr>
          <p:nvPr/>
        </p:nvSpPr>
        <p:spPr>
          <a:xfrm>
            <a:off x="533400" y="2743200"/>
            <a:ext cx="8001000" cy="1143000"/>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ctr">
              <a:buNone/>
            </a:pPr>
            <a:r>
              <a:rPr lang="en-GB" sz="2000" dirty="0"/>
              <a:t>Assess institutions enabling or constraining access to output and input markets by farm households (particularly youth and women)  </a:t>
            </a:r>
            <a:endParaRPr lang="en-US" sz="2000" dirty="0"/>
          </a:p>
        </p:txBody>
      </p:sp>
    </p:spTree>
    <p:extLst>
      <p:ext uri="{BB962C8B-B14F-4D97-AF65-F5344CB8AC3E}">
        <p14:creationId xmlns:p14="http://schemas.microsoft.com/office/powerpoint/2010/main" val="1902325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463611154"/>
              </p:ext>
            </p:extLst>
          </p:nvPr>
        </p:nvGraphicFramePr>
        <p:xfrm>
          <a:off x="0" y="1219200"/>
          <a:ext cx="9144001" cy="5916047"/>
        </p:xfrm>
        <a:graphic>
          <a:graphicData uri="http://schemas.openxmlformats.org/drawingml/2006/table">
            <a:tbl>
              <a:tblPr firstRow="1" bandRow="1">
                <a:tableStyleId>{5C22544A-7EE6-4342-B048-85BDC9FD1C3A}</a:tableStyleId>
              </a:tblPr>
              <a:tblGrid>
                <a:gridCol w="1943101">
                  <a:extLst>
                    <a:ext uri="{9D8B030D-6E8A-4147-A177-3AD203B41FA5}">
                      <a16:colId xmlns:a16="http://schemas.microsoft.com/office/drawing/2014/main" val="646009280"/>
                    </a:ext>
                  </a:extLst>
                </a:gridCol>
                <a:gridCol w="685800">
                  <a:extLst>
                    <a:ext uri="{9D8B030D-6E8A-4147-A177-3AD203B41FA5}">
                      <a16:colId xmlns:a16="http://schemas.microsoft.com/office/drawing/2014/main" val="1650091306"/>
                    </a:ext>
                  </a:extLst>
                </a:gridCol>
                <a:gridCol w="3257549">
                  <a:extLst>
                    <a:ext uri="{9D8B030D-6E8A-4147-A177-3AD203B41FA5}">
                      <a16:colId xmlns:a16="http://schemas.microsoft.com/office/drawing/2014/main" val="100015059"/>
                    </a:ext>
                  </a:extLst>
                </a:gridCol>
                <a:gridCol w="209551">
                  <a:extLst>
                    <a:ext uri="{9D8B030D-6E8A-4147-A177-3AD203B41FA5}">
                      <a16:colId xmlns:a16="http://schemas.microsoft.com/office/drawing/2014/main" val="456250825"/>
                    </a:ext>
                  </a:extLst>
                </a:gridCol>
                <a:gridCol w="3048000">
                  <a:extLst>
                    <a:ext uri="{9D8B030D-6E8A-4147-A177-3AD203B41FA5}">
                      <a16:colId xmlns:a16="http://schemas.microsoft.com/office/drawing/2014/main" val="1587143714"/>
                    </a:ext>
                  </a:extLst>
                </a:gridCol>
              </a:tblGrid>
              <a:tr h="345610">
                <a:tc gridSpan="2">
                  <a:txBody>
                    <a:bodyPr/>
                    <a:lstStyle/>
                    <a:p>
                      <a:r>
                        <a:rPr lang="en-US" sz="1200" dirty="0"/>
                        <a:t>Outcome no._ 3</a:t>
                      </a:r>
                    </a:p>
                  </a:txBody>
                  <a:tcPr/>
                </a:tc>
                <a:tc hMerge="1">
                  <a:txBody>
                    <a:bodyPr/>
                    <a:lstStyle/>
                    <a:p>
                      <a:endParaRPr lang="en-US" dirty="0"/>
                    </a:p>
                  </a:txBody>
                  <a:tcPr/>
                </a:tc>
                <a:tc>
                  <a:txBody>
                    <a:bodyPr/>
                    <a:lstStyle/>
                    <a:p>
                      <a:r>
                        <a:rPr lang="en-US" sz="1200" dirty="0"/>
                        <a:t>Output no._ 1</a:t>
                      </a:r>
                    </a:p>
                  </a:txBody>
                  <a:tcPr/>
                </a:tc>
                <a:tc gridSpan="2">
                  <a:txBody>
                    <a:bodyPr/>
                    <a:lstStyle/>
                    <a:p>
                      <a:r>
                        <a:rPr lang="en-US" sz="1200" dirty="0"/>
                        <a:t>Activity no._ 1</a:t>
                      </a:r>
                    </a:p>
                  </a:txBody>
                  <a:tcPr/>
                </a:tc>
                <a:tc hMerge="1">
                  <a:txBody>
                    <a:bodyPr/>
                    <a:lstStyle/>
                    <a:p>
                      <a:endParaRPr lang="en-US" dirty="0"/>
                    </a:p>
                  </a:txBody>
                  <a:tcPr/>
                </a:tc>
                <a:extLst>
                  <a:ext uri="{0D108BD9-81ED-4DB2-BD59-A6C34878D82A}">
                    <a16:rowId xmlns:a16="http://schemas.microsoft.com/office/drawing/2014/main" val="3505229905"/>
                  </a:ext>
                </a:extLst>
              </a:tr>
              <a:tr h="542011">
                <a:tc>
                  <a:txBody>
                    <a:bodyPr/>
                    <a:lstStyle/>
                    <a:p>
                      <a:r>
                        <a:rPr lang="en-US" sz="1200" b="1" dirty="0"/>
                        <a:t>Sub-activity title </a:t>
                      </a:r>
                    </a:p>
                  </a:txBody>
                  <a:tcPr/>
                </a:tc>
                <a:tc gridSpan="4">
                  <a:txBody>
                    <a:bodyPr/>
                    <a:lstStyle/>
                    <a:p>
                      <a:r>
                        <a:rPr lang="en-GB" sz="1200" i="1" dirty="0"/>
                        <a:t>Assess institutions enabling or constraining access to output and input markets by farm households (particularly youth and women)</a:t>
                      </a:r>
                      <a:r>
                        <a:rPr lang="en-GB" sz="1200" dirty="0"/>
                        <a:t>” </a:t>
                      </a:r>
                      <a:endParaRPr lang="en-US" sz="1200" dirty="0"/>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10160256"/>
                  </a:ext>
                </a:extLst>
              </a:tr>
              <a:tr h="656009">
                <a:tc>
                  <a:txBody>
                    <a:bodyPr/>
                    <a:lstStyle/>
                    <a:p>
                      <a:r>
                        <a:rPr lang="en-US" sz="1200" b="1" dirty="0"/>
                        <a:t>Location/sites </a:t>
                      </a:r>
                    </a:p>
                    <a:p>
                      <a:r>
                        <a:rPr lang="en-US" sz="1200" b="1" dirty="0"/>
                        <a:t>for sub-activity</a:t>
                      </a:r>
                    </a:p>
                  </a:txBody>
                  <a:tcPr/>
                </a:tc>
                <a:tc gridSpan="4">
                  <a:txBody>
                    <a:bodyPr/>
                    <a:lstStyle/>
                    <a:p>
                      <a:r>
                        <a:rPr lang="en-US" sz="1200" kern="1200" dirty="0">
                          <a:solidFill>
                            <a:schemeClr val="dk1"/>
                          </a:solidFill>
                          <a:effectLst/>
                          <a:latin typeface="+mn-lt"/>
                          <a:ea typeface="+mn-ea"/>
                          <a:cs typeface="+mn-cs"/>
                        </a:rPr>
                        <a:t>1. </a:t>
                      </a:r>
                      <a:r>
                        <a:rPr lang="en-US" sz="1200" kern="1200" dirty="0" err="1">
                          <a:solidFill>
                            <a:schemeClr val="dk1"/>
                          </a:solidFill>
                          <a:effectLst/>
                          <a:latin typeface="+mn-lt"/>
                          <a:ea typeface="+mn-ea"/>
                          <a:cs typeface="+mn-cs"/>
                        </a:rPr>
                        <a:t>Zanko</a:t>
                      </a:r>
                      <a:r>
                        <a:rPr lang="en-US" sz="1200" kern="1200" dirty="0">
                          <a:solidFill>
                            <a:schemeClr val="dk1"/>
                          </a:solidFill>
                          <a:effectLst/>
                          <a:latin typeface="+mn-lt"/>
                          <a:ea typeface="+mn-ea"/>
                          <a:cs typeface="+mn-cs"/>
                        </a:rPr>
                        <a:t>, </a:t>
                      </a:r>
                      <a:r>
                        <a:rPr lang="en-US" sz="1200" kern="1200" dirty="0" err="1">
                          <a:solidFill>
                            <a:schemeClr val="dk1"/>
                          </a:solidFill>
                          <a:effectLst/>
                          <a:latin typeface="+mn-lt"/>
                          <a:ea typeface="+mn-ea"/>
                          <a:cs typeface="+mn-cs"/>
                        </a:rPr>
                        <a:t>Goli</a:t>
                      </a:r>
                      <a:r>
                        <a:rPr lang="en-US" sz="1200" kern="1200" dirty="0">
                          <a:solidFill>
                            <a:schemeClr val="dk1"/>
                          </a:solidFill>
                          <a:effectLst/>
                          <a:latin typeface="+mn-lt"/>
                          <a:ea typeface="+mn-ea"/>
                          <a:cs typeface="+mn-cs"/>
                        </a:rPr>
                        <a:t>, </a:t>
                      </a:r>
                      <a:r>
                        <a:rPr lang="en-US" sz="1200" kern="1200" dirty="0" err="1">
                          <a:solidFill>
                            <a:schemeClr val="dk1"/>
                          </a:solidFill>
                          <a:effectLst/>
                          <a:latin typeface="+mn-lt"/>
                          <a:ea typeface="+mn-ea"/>
                          <a:cs typeface="+mn-cs"/>
                        </a:rPr>
                        <a:t>Duosa</a:t>
                      </a:r>
                      <a:r>
                        <a:rPr lang="en-US" sz="1200" kern="1200" dirty="0">
                          <a:solidFill>
                            <a:schemeClr val="dk1"/>
                          </a:solidFill>
                          <a:effectLst/>
                          <a:latin typeface="+mn-lt"/>
                          <a:ea typeface="+mn-ea"/>
                          <a:cs typeface="+mn-cs"/>
                        </a:rPr>
                        <a:t>, </a:t>
                      </a:r>
                      <a:r>
                        <a:rPr lang="en-US" sz="1200" kern="1200" dirty="0" err="1">
                          <a:solidFill>
                            <a:schemeClr val="dk1"/>
                          </a:solidFill>
                          <a:effectLst/>
                          <a:latin typeface="+mn-lt"/>
                          <a:ea typeface="+mn-ea"/>
                          <a:cs typeface="+mn-cs"/>
                        </a:rPr>
                        <a:t>Nator</a:t>
                      </a:r>
                      <a:r>
                        <a:rPr lang="en-US" sz="1200" kern="1200" dirty="0">
                          <a:solidFill>
                            <a:schemeClr val="dk1"/>
                          </a:solidFill>
                          <a:effectLst/>
                          <a:latin typeface="+mn-lt"/>
                          <a:ea typeface="+mn-ea"/>
                          <a:cs typeface="+mn-cs"/>
                        </a:rPr>
                        <a:t> of </a:t>
                      </a:r>
                      <a:r>
                        <a:rPr lang="en-US" sz="1200" kern="1200" dirty="0" err="1">
                          <a:solidFill>
                            <a:schemeClr val="dk1"/>
                          </a:solidFill>
                          <a:effectLst/>
                          <a:latin typeface="+mn-lt"/>
                          <a:ea typeface="+mn-ea"/>
                          <a:cs typeface="+mn-cs"/>
                        </a:rPr>
                        <a:t>Wa</a:t>
                      </a:r>
                      <a:r>
                        <a:rPr lang="en-US" sz="1200" kern="1200" dirty="0">
                          <a:solidFill>
                            <a:schemeClr val="dk1"/>
                          </a:solidFill>
                          <a:effectLst/>
                          <a:latin typeface="+mn-lt"/>
                          <a:ea typeface="+mn-ea"/>
                          <a:cs typeface="+mn-cs"/>
                        </a:rPr>
                        <a:t> West and </a:t>
                      </a:r>
                      <a:r>
                        <a:rPr lang="en-US" sz="1200" kern="1200" dirty="0" err="1">
                          <a:solidFill>
                            <a:schemeClr val="dk1"/>
                          </a:solidFill>
                          <a:effectLst/>
                          <a:latin typeface="+mn-lt"/>
                          <a:ea typeface="+mn-ea"/>
                          <a:cs typeface="+mn-cs"/>
                        </a:rPr>
                        <a:t>Nadowli-Kaleo</a:t>
                      </a:r>
                      <a:r>
                        <a:rPr lang="en-US" sz="1200" kern="1200" dirty="0">
                          <a:solidFill>
                            <a:schemeClr val="dk1"/>
                          </a:solidFill>
                          <a:effectLst/>
                          <a:latin typeface="+mn-lt"/>
                          <a:ea typeface="+mn-ea"/>
                          <a:cs typeface="+mn-cs"/>
                        </a:rPr>
                        <a:t> districts,</a:t>
                      </a:r>
                      <a:r>
                        <a:rPr lang="en-US" sz="1200" kern="1200" baseline="0" dirty="0">
                          <a:solidFill>
                            <a:schemeClr val="dk1"/>
                          </a:solidFill>
                          <a:effectLst/>
                          <a:latin typeface="+mn-lt"/>
                          <a:ea typeface="+mn-ea"/>
                          <a:cs typeface="+mn-cs"/>
                        </a:rPr>
                        <a:t> </a:t>
                      </a:r>
                      <a:r>
                        <a:rPr lang="en-US" sz="1200" kern="1200" dirty="0">
                          <a:solidFill>
                            <a:schemeClr val="dk1"/>
                          </a:solidFill>
                          <a:effectLst/>
                          <a:latin typeface="+mn-lt"/>
                          <a:ea typeface="+mn-ea"/>
                          <a:cs typeface="+mn-cs"/>
                        </a:rPr>
                        <a:t>Upper West Region 2. </a:t>
                      </a:r>
                      <a:r>
                        <a:rPr lang="en-US" sz="1200" kern="1200" dirty="0" err="1">
                          <a:solidFill>
                            <a:schemeClr val="dk1"/>
                          </a:solidFill>
                          <a:effectLst/>
                          <a:latin typeface="+mn-lt"/>
                          <a:ea typeface="+mn-ea"/>
                          <a:cs typeface="+mn-cs"/>
                        </a:rPr>
                        <a:t>Nyangua</a:t>
                      </a:r>
                      <a:r>
                        <a:rPr lang="en-US" sz="1200" kern="1200" dirty="0">
                          <a:solidFill>
                            <a:schemeClr val="dk1"/>
                          </a:solidFill>
                          <a:effectLst/>
                          <a:latin typeface="+mn-lt"/>
                          <a:ea typeface="+mn-ea"/>
                          <a:cs typeface="+mn-cs"/>
                        </a:rPr>
                        <a:t>, </a:t>
                      </a:r>
                      <a:r>
                        <a:rPr lang="en-US" sz="1200" kern="1200" dirty="0" err="1">
                          <a:solidFill>
                            <a:schemeClr val="dk1"/>
                          </a:solidFill>
                          <a:effectLst/>
                          <a:latin typeface="+mn-lt"/>
                          <a:ea typeface="+mn-ea"/>
                          <a:cs typeface="+mn-cs"/>
                        </a:rPr>
                        <a:t>Gia</a:t>
                      </a:r>
                      <a:r>
                        <a:rPr lang="en-US" sz="1200" kern="1200" dirty="0">
                          <a:solidFill>
                            <a:schemeClr val="dk1"/>
                          </a:solidFill>
                          <a:effectLst/>
                          <a:latin typeface="+mn-lt"/>
                          <a:ea typeface="+mn-ea"/>
                          <a:cs typeface="+mn-cs"/>
                        </a:rPr>
                        <a:t>, </a:t>
                      </a:r>
                      <a:r>
                        <a:rPr lang="en-US" sz="1200" kern="1200" dirty="0" err="1">
                          <a:solidFill>
                            <a:schemeClr val="dk1"/>
                          </a:solidFill>
                          <a:effectLst/>
                          <a:latin typeface="+mn-lt"/>
                          <a:ea typeface="+mn-ea"/>
                          <a:cs typeface="+mn-cs"/>
                        </a:rPr>
                        <a:t>Samoligo</a:t>
                      </a:r>
                      <a:r>
                        <a:rPr lang="en-US" sz="1200" kern="1200" dirty="0">
                          <a:solidFill>
                            <a:schemeClr val="dk1"/>
                          </a:solidFill>
                          <a:effectLst/>
                          <a:latin typeface="+mn-lt"/>
                          <a:ea typeface="+mn-ea"/>
                          <a:cs typeface="+mn-cs"/>
                        </a:rPr>
                        <a:t>, </a:t>
                      </a:r>
                      <a:r>
                        <a:rPr lang="en-US" sz="1200" kern="1200" dirty="0" err="1">
                          <a:solidFill>
                            <a:schemeClr val="dk1"/>
                          </a:solidFill>
                          <a:effectLst/>
                          <a:latin typeface="+mn-lt"/>
                          <a:ea typeface="+mn-ea"/>
                          <a:cs typeface="+mn-cs"/>
                        </a:rPr>
                        <a:t>Nantaga</a:t>
                      </a:r>
                      <a:r>
                        <a:rPr lang="en-US" sz="1200" kern="1200" dirty="0">
                          <a:solidFill>
                            <a:schemeClr val="dk1"/>
                          </a:solidFill>
                          <a:effectLst/>
                          <a:latin typeface="+mn-lt"/>
                          <a:ea typeface="+mn-ea"/>
                          <a:cs typeface="+mn-cs"/>
                        </a:rPr>
                        <a:t> communities of </a:t>
                      </a:r>
                      <a:r>
                        <a:rPr lang="en-US" sz="1200" kern="1200" dirty="0" err="1">
                          <a:solidFill>
                            <a:schemeClr val="dk1"/>
                          </a:solidFill>
                          <a:effectLst/>
                          <a:latin typeface="+mn-lt"/>
                          <a:ea typeface="+mn-ea"/>
                          <a:cs typeface="+mn-cs"/>
                        </a:rPr>
                        <a:t>Kassena</a:t>
                      </a:r>
                      <a:r>
                        <a:rPr lang="en-US" sz="1200" kern="1200" dirty="0">
                          <a:solidFill>
                            <a:schemeClr val="dk1"/>
                          </a:solidFill>
                          <a:effectLst/>
                          <a:latin typeface="+mn-lt"/>
                          <a:ea typeface="+mn-ea"/>
                          <a:cs typeface="+mn-cs"/>
                        </a:rPr>
                        <a:t> </a:t>
                      </a:r>
                      <a:r>
                        <a:rPr lang="en-US" sz="1200" kern="1200" dirty="0" err="1">
                          <a:solidFill>
                            <a:schemeClr val="dk1"/>
                          </a:solidFill>
                          <a:effectLst/>
                          <a:latin typeface="+mn-lt"/>
                          <a:ea typeface="+mn-ea"/>
                          <a:cs typeface="+mn-cs"/>
                        </a:rPr>
                        <a:t>Nankana</a:t>
                      </a:r>
                      <a:r>
                        <a:rPr lang="en-US" sz="1200" kern="1200" dirty="0">
                          <a:solidFill>
                            <a:schemeClr val="dk1"/>
                          </a:solidFill>
                          <a:effectLst/>
                          <a:latin typeface="+mn-lt"/>
                          <a:ea typeface="+mn-ea"/>
                          <a:cs typeface="+mn-cs"/>
                        </a:rPr>
                        <a:t> and Bongo districts,</a:t>
                      </a:r>
                      <a:r>
                        <a:rPr lang="en-US" sz="1200" kern="1200" baseline="0" dirty="0">
                          <a:solidFill>
                            <a:schemeClr val="dk1"/>
                          </a:solidFill>
                          <a:effectLst/>
                          <a:latin typeface="+mn-lt"/>
                          <a:ea typeface="+mn-ea"/>
                          <a:cs typeface="+mn-cs"/>
                        </a:rPr>
                        <a:t> </a:t>
                      </a:r>
                      <a:r>
                        <a:rPr lang="en-US" sz="1200" kern="1200" dirty="0">
                          <a:solidFill>
                            <a:schemeClr val="dk1"/>
                          </a:solidFill>
                          <a:effectLst/>
                          <a:latin typeface="+mn-lt"/>
                          <a:ea typeface="+mn-ea"/>
                          <a:cs typeface="+mn-cs"/>
                        </a:rPr>
                        <a:t>Upper East Region</a:t>
                      </a:r>
                      <a:r>
                        <a:rPr lang="en-US" sz="1200" kern="1200" baseline="0" dirty="0">
                          <a:solidFill>
                            <a:schemeClr val="dk1"/>
                          </a:solidFill>
                          <a:effectLst/>
                          <a:latin typeface="+mn-lt"/>
                          <a:ea typeface="+mn-ea"/>
                          <a:cs typeface="+mn-cs"/>
                        </a:rPr>
                        <a:t> 3. </a:t>
                      </a:r>
                      <a:r>
                        <a:rPr lang="en-US" sz="1200" kern="1200" dirty="0" err="1">
                          <a:solidFill>
                            <a:schemeClr val="dk1"/>
                          </a:solidFill>
                          <a:effectLst/>
                          <a:latin typeface="+mn-lt"/>
                          <a:ea typeface="+mn-ea"/>
                          <a:cs typeface="+mn-cs"/>
                        </a:rPr>
                        <a:t>Langa</a:t>
                      </a:r>
                      <a:r>
                        <a:rPr lang="en-US" sz="1200" kern="1200" dirty="0">
                          <a:solidFill>
                            <a:schemeClr val="dk1"/>
                          </a:solidFill>
                          <a:effectLst/>
                          <a:latin typeface="+mn-lt"/>
                          <a:ea typeface="+mn-ea"/>
                          <a:cs typeface="+mn-cs"/>
                        </a:rPr>
                        <a:t>, </a:t>
                      </a:r>
                      <a:r>
                        <a:rPr lang="en-US" sz="1200" kern="1200" dirty="0" err="1">
                          <a:solidFill>
                            <a:schemeClr val="dk1"/>
                          </a:solidFill>
                          <a:effectLst/>
                          <a:latin typeface="+mn-lt"/>
                          <a:ea typeface="+mn-ea"/>
                          <a:cs typeface="+mn-cs"/>
                        </a:rPr>
                        <a:t>Tingoli</a:t>
                      </a:r>
                      <a:r>
                        <a:rPr lang="en-US" sz="1200" kern="1200" dirty="0">
                          <a:solidFill>
                            <a:schemeClr val="dk1"/>
                          </a:solidFill>
                          <a:effectLst/>
                          <a:latin typeface="+mn-lt"/>
                          <a:ea typeface="+mn-ea"/>
                          <a:cs typeface="+mn-cs"/>
                        </a:rPr>
                        <a:t>, </a:t>
                      </a:r>
                      <a:r>
                        <a:rPr lang="en-US" sz="1200" kern="1200" dirty="0" err="1">
                          <a:solidFill>
                            <a:schemeClr val="dk1"/>
                          </a:solidFill>
                          <a:effectLst/>
                          <a:latin typeface="+mn-lt"/>
                          <a:ea typeface="+mn-ea"/>
                          <a:cs typeface="+mn-cs"/>
                        </a:rPr>
                        <a:t>Cheyohi</a:t>
                      </a:r>
                      <a:r>
                        <a:rPr lang="en-US" sz="1200" kern="1200" dirty="0">
                          <a:solidFill>
                            <a:schemeClr val="dk1"/>
                          </a:solidFill>
                          <a:effectLst/>
                          <a:latin typeface="+mn-lt"/>
                          <a:ea typeface="+mn-ea"/>
                          <a:cs typeface="+mn-cs"/>
                        </a:rPr>
                        <a:t>, </a:t>
                      </a:r>
                      <a:r>
                        <a:rPr lang="en-US" sz="1200" kern="1200" dirty="0" err="1">
                          <a:solidFill>
                            <a:schemeClr val="dk1"/>
                          </a:solidFill>
                          <a:effectLst/>
                          <a:latin typeface="+mn-lt"/>
                          <a:ea typeface="+mn-ea"/>
                          <a:cs typeface="+mn-cs"/>
                        </a:rPr>
                        <a:t>Moglaa</a:t>
                      </a:r>
                      <a:r>
                        <a:rPr lang="en-US" sz="1200" kern="1200" dirty="0">
                          <a:solidFill>
                            <a:schemeClr val="dk1"/>
                          </a:solidFill>
                          <a:effectLst/>
                          <a:latin typeface="+mn-lt"/>
                          <a:ea typeface="+mn-ea"/>
                          <a:cs typeface="+mn-cs"/>
                        </a:rPr>
                        <a:t>, </a:t>
                      </a:r>
                      <a:r>
                        <a:rPr lang="en-US" sz="1200" kern="1200" dirty="0" err="1">
                          <a:solidFill>
                            <a:schemeClr val="dk1"/>
                          </a:solidFill>
                          <a:effectLst/>
                          <a:latin typeface="+mn-lt"/>
                          <a:ea typeface="+mn-ea"/>
                          <a:cs typeface="+mn-cs"/>
                        </a:rPr>
                        <a:t>Kpachi</a:t>
                      </a:r>
                      <a:r>
                        <a:rPr lang="en-US" sz="1200" kern="1200" dirty="0">
                          <a:solidFill>
                            <a:schemeClr val="dk1"/>
                          </a:solidFill>
                          <a:effectLst/>
                          <a:latin typeface="+mn-lt"/>
                          <a:ea typeface="+mn-ea"/>
                          <a:cs typeface="+mn-cs"/>
                        </a:rPr>
                        <a:t> communities of the </a:t>
                      </a:r>
                      <a:r>
                        <a:rPr lang="en-US" sz="1200" kern="1200" dirty="0" err="1">
                          <a:solidFill>
                            <a:schemeClr val="dk1"/>
                          </a:solidFill>
                          <a:effectLst/>
                          <a:latin typeface="+mn-lt"/>
                          <a:ea typeface="+mn-ea"/>
                          <a:cs typeface="+mn-cs"/>
                        </a:rPr>
                        <a:t>Savelugu</a:t>
                      </a:r>
                      <a:r>
                        <a:rPr lang="en-US" sz="1200" kern="1200" dirty="0">
                          <a:solidFill>
                            <a:schemeClr val="dk1"/>
                          </a:solidFill>
                          <a:effectLst/>
                          <a:latin typeface="+mn-lt"/>
                          <a:ea typeface="+mn-ea"/>
                          <a:cs typeface="+mn-cs"/>
                        </a:rPr>
                        <a:t> and </a:t>
                      </a:r>
                      <a:r>
                        <a:rPr lang="en-US" sz="1200" kern="1200" dirty="0" err="1">
                          <a:solidFill>
                            <a:schemeClr val="dk1"/>
                          </a:solidFill>
                          <a:effectLst/>
                          <a:latin typeface="+mn-lt"/>
                          <a:ea typeface="+mn-ea"/>
                          <a:cs typeface="+mn-cs"/>
                        </a:rPr>
                        <a:t>Tolon</a:t>
                      </a:r>
                      <a:r>
                        <a:rPr lang="en-US" sz="1200" kern="1200" dirty="0">
                          <a:solidFill>
                            <a:schemeClr val="dk1"/>
                          </a:solidFill>
                          <a:effectLst/>
                          <a:latin typeface="+mn-lt"/>
                          <a:ea typeface="+mn-ea"/>
                          <a:cs typeface="+mn-cs"/>
                        </a:rPr>
                        <a:t> districts, Northern Region</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712296291"/>
                  </a:ext>
                </a:extLst>
              </a:tr>
              <a:tr h="486874">
                <a:tc>
                  <a:txBody>
                    <a:bodyPr/>
                    <a:lstStyle/>
                    <a:p>
                      <a:r>
                        <a:rPr lang="en-US" sz="1200" b="1" dirty="0"/>
                        <a:t>Implementation timeframe (start/end date)</a:t>
                      </a:r>
                    </a:p>
                  </a:txBody>
                  <a:tcPr/>
                </a:tc>
                <a:tc gridSpan="4">
                  <a:txBody>
                    <a:bodyPr/>
                    <a:lstStyle/>
                    <a:p>
                      <a:r>
                        <a:rPr lang="en-US" sz="1200" dirty="0"/>
                        <a:t>September 2018 to August 2019</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232465395"/>
                  </a:ext>
                </a:extLst>
              </a:tr>
              <a:tr h="758815">
                <a:tc>
                  <a:txBody>
                    <a:bodyPr/>
                    <a:lstStyle/>
                    <a:p>
                      <a:r>
                        <a:rPr lang="en-US" sz="1200" b="1" dirty="0"/>
                        <a:t>Deliverables achieved</a:t>
                      </a:r>
                    </a:p>
                  </a:txBody>
                  <a:tcPr/>
                </a:tc>
                <a:tc gridSpan="3">
                  <a:txBody>
                    <a:bodyPr/>
                    <a:lstStyle/>
                    <a:p>
                      <a:pPr marL="228600" indent="-228600">
                        <a:buFont typeface="+mj-lt"/>
                        <a:buAutoNum type="arabicPeriod"/>
                      </a:pPr>
                      <a:r>
                        <a:rPr lang="en-US" sz="1200" dirty="0"/>
                        <a:t>First</a:t>
                      </a:r>
                      <a:r>
                        <a:rPr lang="en-US" sz="1200" baseline="0" dirty="0"/>
                        <a:t> interim report (research </a:t>
                      </a:r>
                      <a:r>
                        <a:rPr lang="en-US" sz="1200" baseline="0" dirty="0" err="1"/>
                        <a:t>conceptualisation</a:t>
                      </a:r>
                      <a:r>
                        <a:rPr lang="en-US" sz="1200" baseline="0" dirty="0"/>
                        <a:t>)</a:t>
                      </a:r>
                      <a:endParaRPr lang="en-US" sz="1200" dirty="0"/>
                    </a:p>
                    <a:p>
                      <a:pPr marL="228600" indent="-228600">
                        <a:buFont typeface="+mj-lt"/>
                        <a:buAutoNum type="arabicPeriod"/>
                      </a:pPr>
                      <a:r>
                        <a:rPr lang="en-US" sz="1200" dirty="0"/>
                        <a:t>Second</a:t>
                      </a:r>
                      <a:r>
                        <a:rPr lang="en-US" sz="1200" baseline="0" dirty="0"/>
                        <a:t> interim report (insights on determinants of input and output market access)</a:t>
                      </a:r>
                      <a:endParaRPr lang="en-US" sz="1200" dirty="0"/>
                    </a:p>
                    <a:p>
                      <a:pPr marL="228600" indent="-228600">
                        <a:buFont typeface="+mj-lt"/>
                        <a:buAutoNum type="arabicPeriod"/>
                      </a:pPr>
                      <a:r>
                        <a:rPr lang="en-US" sz="1200" dirty="0"/>
                        <a:t>Financial report</a:t>
                      </a:r>
                      <a:r>
                        <a:rPr lang="en-US" sz="1200" baseline="0" dirty="0"/>
                        <a:t> </a:t>
                      </a:r>
                      <a:endParaRPr lang="en-US" sz="1200" dirty="0"/>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txBody>
                  <a:tcPr/>
                </a:tc>
                <a:extLst>
                  <a:ext uri="{0D108BD9-81ED-4DB2-BD59-A6C34878D82A}">
                    <a16:rowId xmlns:a16="http://schemas.microsoft.com/office/drawing/2014/main" val="3087860269"/>
                  </a:ext>
                </a:extLst>
              </a:tr>
              <a:tr h="975619">
                <a:tc>
                  <a:txBody>
                    <a:bodyPr/>
                    <a:lstStyle/>
                    <a:p>
                      <a:r>
                        <a:rPr lang="en-US" sz="1200" b="1" dirty="0"/>
                        <a:t>S.I. domain and indicators for which data was collected – indicate metric and scale</a:t>
                      </a:r>
                    </a:p>
                  </a:txBody>
                  <a:tcPr/>
                </a:tc>
                <a:tc gridSpan="3">
                  <a:txBody>
                    <a:bodyPr/>
                    <a:lstStyle/>
                    <a:p>
                      <a:pPr marL="228600" indent="-228600">
                        <a:buFont typeface="+mj-lt"/>
                        <a:buAutoNum type="arabicPeriod"/>
                      </a:pPr>
                      <a:r>
                        <a:rPr lang="en-GB" sz="1200" kern="1200" dirty="0">
                          <a:solidFill>
                            <a:schemeClr val="dk1"/>
                          </a:solidFill>
                          <a:effectLst/>
                          <a:latin typeface="+mn-lt"/>
                          <a:ea typeface="+mn-ea"/>
                          <a:cs typeface="+mn-cs"/>
                        </a:rPr>
                        <a:t>Production - yields at</a:t>
                      </a:r>
                      <a:r>
                        <a:rPr lang="en-GB" sz="1200" kern="1200" baseline="0" dirty="0">
                          <a:solidFill>
                            <a:schemeClr val="dk1"/>
                          </a:solidFill>
                          <a:effectLst/>
                          <a:latin typeface="+mn-lt"/>
                          <a:ea typeface="+mn-ea"/>
                          <a:cs typeface="+mn-cs"/>
                        </a:rPr>
                        <a:t> </a:t>
                      </a:r>
                      <a:r>
                        <a:rPr lang="en-GB" sz="1200" kern="1200" dirty="0">
                          <a:solidFill>
                            <a:schemeClr val="dk1"/>
                          </a:solidFill>
                          <a:effectLst/>
                          <a:latin typeface="+mn-lt"/>
                          <a:ea typeface="+mn-ea"/>
                          <a:cs typeface="+mn-cs"/>
                        </a:rPr>
                        <a:t>district/household (Kg)</a:t>
                      </a:r>
                      <a:endParaRPr lang="en-US" sz="1200" dirty="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kern="1200" dirty="0">
                          <a:solidFill>
                            <a:schemeClr val="dk1"/>
                          </a:solidFill>
                          <a:effectLst/>
                          <a:latin typeface="+mn-lt"/>
                          <a:ea typeface="+mn-ea"/>
                          <a:cs typeface="+mn-cs"/>
                        </a:rPr>
                        <a:t>Economic - improved agricultural income at district and household levels (</a:t>
                      </a:r>
                      <a:r>
                        <a:rPr lang="en-GB" sz="1200" kern="1200" dirty="0" err="1">
                          <a:solidFill>
                            <a:schemeClr val="dk1"/>
                          </a:solidFill>
                          <a:effectLst/>
                          <a:latin typeface="+mn-lt"/>
                          <a:ea typeface="+mn-ea"/>
                          <a:cs typeface="+mn-cs"/>
                        </a:rPr>
                        <a:t>Ghs</a:t>
                      </a:r>
                      <a:r>
                        <a:rPr lang="en-GB" sz="1200" kern="1200" dirty="0">
                          <a:solidFill>
                            <a:schemeClr val="dk1"/>
                          </a:solidFill>
                          <a:effectLst/>
                          <a:latin typeface="+mn-lt"/>
                          <a:ea typeface="+mn-ea"/>
                          <a:cs typeface="+mn-cs"/>
                        </a:rPr>
                        <a:t>)</a:t>
                      </a:r>
                      <a:endParaRPr lang="en-US" sz="1200" dirty="0"/>
                    </a:p>
                    <a:p>
                      <a:pPr marL="228600" indent="-228600">
                        <a:buFont typeface="+mj-lt"/>
                        <a:buAutoNum type="arabicPeriod"/>
                      </a:pPr>
                      <a:r>
                        <a:rPr lang="en-US" sz="1200" dirty="0"/>
                        <a:t>Social-</a:t>
                      </a:r>
                      <a:r>
                        <a:rPr lang="en-GB" sz="1200" kern="1200" dirty="0">
                          <a:solidFill>
                            <a:schemeClr val="dk1"/>
                          </a:solidFill>
                          <a:effectLst/>
                          <a:latin typeface="+mn-lt"/>
                          <a:ea typeface="+mn-ea"/>
                          <a:cs typeface="+mn-cs"/>
                        </a:rPr>
                        <a:t>social cohesion,</a:t>
                      </a:r>
                      <a:r>
                        <a:rPr lang="en-GB" sz="1200" kern="1200" baseline="0" dirty="0">
                          <a:solidFill>
                            <a:schemeClr val="dk1"/>
                          </a:solidFill>
                          <a:effectLst/>
                          <a:latin typeface="+mn-lt"/>
                          <a:ea typeface="+mn-ea"/>
                          <a:cs typeface="+mn-cs"/>
                        </a:rPr>
                        <a:t> p</a:t>
                      </a:r>
                      <a:r>
                        <a:rPr lang="en-GB" sz="1200" kern="1200" dirty="0">
                          <a:solidFill>
                            <a:schemeClr val="dk1"/>
                          </a:solidFill>
                          <a:effectLst/>
                          <a:latin typeface="+mn-lt"/>
                          <a:ea typeface="+mn-ea"/>
                          <a:cs typeface="+mn-cs"/>
                        </a:rPr>
                        <a:t>articipation in community activities- community level (%)</a:t>
                      </a:r>
                      <a:endParaRPr lang="en-US" sz="1200" dirty="0"/>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GB" sz="1200" kern="1200" dirty="0">
                          <a:solidFill>
                            <a:schemeClr val="dk1"/>
                          </a:solidFill>
                          <a:effectLst/>
                          <a:latin typeface="+mn-lt"/>
                          <a:ea typeface="+mn-ea"/>
                          <a:cs typeface="+mn-cs"/>
                        </a:rPr>
                        <a:t>Human- Capacity to experiment and innovate, district and community levels (%)</a:t>
                      </a:r>
                      <a:endParaRPr lang="en-US" sz="1200" dirty="0"/>
                    </a:p>
                    <a:p>
                      <a:pPr marL="228600" indent="-228600">
                        <a:buFont typeface="+mj-lt"/>
                        <a:buAutoNum type="arabicPeriod" startAt="4"/>
                      </a:pPr>
                      <a:r>
                        <a:rPr lang="en-GB" sz="1200" kern="1200" dirty="0">
                          <a:solidFill>
                            <a:schemeClr val="dk1"/>
                          </a:solidFill>
                          <a:effectLst/>
                          <a:latin typeface="+mn-lt"/>
                          <a:ea typeface="+mn-ea"/>
                          <a:cs typeface="+mn-cs"/>
                        </a:rPr>
                        <a:t>Environmental - ecological practices</a:t>
                      </a:r>
                      <a:r>
                        <a:rPr lang="en-US" sz="1200" kern="1200" dirty="0">
                          <a:solidFill>
                            <a:schemeClr val="dk1"/>
                          </a:solidFill>
                          <a:effectLst/>
                          <a:latin typeface="+mn-lt"/>
                          <a:ea typeface="+mn-ea"/>
                          <a:cs typeface="+mn-cs"/>
                        </a:rPr>
                        <a:t>,</a:t>
                      </a:r>
                      <a:r>
                        <a:rPr lang="en-US" sz="1200" kern="1200" baseline="0" dirty="0">
                          <a:solidFill>
                            <a:schemeClr val="dk1"/>
                          </a:solidFill>
                          <a:effectLst/>
                          <a:latin typeface="+mn-lt"/>
                          <a:ea typeface="+mn-ea"/>
                          <a:cs typeface="+mn-cs"/>
                        </a:rPr>
                        <a:t> </a:t>
                      </a:r>
                      <a:r>
                        <a:rPr lang="en-GB" sz="1200" kern="1200" baseline="0" dirty="0">
                          <a:solidFill>
                            <a:schemeClr val="dk1"/>
                          </a:solidFill>
                          <a:effectLst/>
                          <a:latin typeface="+mn-lt"/>
                          <a:ea typeface="+mn-ea"/>
                          <a:cs typeface="+mn-cs"/>
                        </a:rPr>
                        <a:t>d</a:t>
                      </a:r>
                      <a:r>
                        <a:rPr lang="en-GB" sz="1200" kern="1200" dirty="0">
                          <a:solidFill>
                            <a:schemeClr val="dk1"/>
                          </a:solidFill>
                          <a:effectLst/>
                          <a:latin typeface="+mn-lt"/>
                          <a:ea typeface="+mn-ea"/>
                          <a:cs typeface="+mn-cs"/>
                        </a:rPr>
                        <a:t>istrict and community (%)</a:t>
                      </a:r>
                      <a:endParaRPr lang="en-US" sz="1200" dirty="0"/>
                    </a:p>
                    <a:p>
                      <a:pPr marL="228600" indent="-228600">
                        <a:buFont typeface="+mj-lt"/>
                        <a:buAutoNum type="arabicPeriod" startAt="4"/>
                      </a:pPr>
                      <a:r>
                        <a:rPr lang="en-US" sz="1200" dirty="0"/>
                        <a:t>_ _ _</a:t>
                      </a:r>
                    </a:p>
                  </a:txBody>
                  <a:tcPr/>
                </a:tc>
                <a:extLst>
                  <a:ext uri="{0D108BD9-81ED-4DB2-BD59-A6C34878D82A}">
                    <a16:rowId xmlns:a16="http://schemas.microsoft.com/office/drawing/2014/main" val="2109533273"/>
                  </a:ext>
                </a:extLst>
              </a:tr>
              <a:tr h="898244">
                <a:tc>
                  <a:txBody>
                    <a:bodyPr/>
                    <a:lstStyle/>
                    <a:p>
                      <a:r>
                        <a:rPr lang="en-US" sz="1200" b="1" dirty="0"/>
                        <a:t>Research team involved</a:t>
                      </a:r>
                    </a:p>
                  </a:txBody>
                  <a:tcPr/>
                </a:tc>
                <a:tc gridSpan="3">
                  <a:txBody>
                    <a:bodyPr/>
                    <a:lstStyle/>
                    <a:p>
                      <a:pPr marL="228600" indent="-228600">
                        <a:buFont typeface="+mj-lt"/>
                        <a:buAutoNum type="arabicPeriod"/>
                      </a:pPr>
                      <a:r>
                        <a:rPr lang="en-US" sz="1200" dirty="0"/>
                        <a:t>Charity</a:t>
                      </a:r>
                    </a:p>
                    <a:p>
                      <a:pPr marL="228600" indent="-228600">
                        <a:buFont typeface="+mj-lt"/>
                        <a:buAutoNum type="arabicPeriod"/>
                      </a:pPr>
                      <a:r>
                        <a:rPr lang="en-US" sz="1200" dirty="0" err="1"/>
                        <a:t>Abdulai</a:t>
                      </a:r>
                      <a:endParaRPr lang="en-US" sz="1200" dirty="0"/>
                    </a:p>
                    <a:p>
                      <a:pPr marL="228600" indent="-228600">
                        <a:buFont typeface="+mj-lt"/>
                        <a:buAutoNum type="arabicPeriod"/>
                      </a:pPr>
                      <a:r>
                        <a:rPr lang="en-US" sz="1200" dirty="0"/>
                        <a:t>Nana</a:t>
                      </a:r>
                      <a:r>
                        <a:rPr lang="en-US" sz="1200" baseline="0" dirty="0"/>
                        <a:t> </a:t>
                      </a:r>
                      <a:r>
                        <a:rPr lang="en-US" sz="1200" baseline="0" dirty="0" err="1"/>
                        <a:t>Yamoah</a:t>
                      </a:r>
                      <a:endParaRPr lang="en-US" sz="1200" dirty="0"/>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Mavis</a:t>
                      </a:r>
                    </a:p>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txBody>
                  <a:tcPr/>
                </a:tc>
                <a:extLst>
                  <a:ext uri="{0D108BD9-81ED-4DB2-BD59-A6C34878D82A}">
                    <a16:rowId xmlns:a16="http://schemas.microsoft.com/office/drawing/2014/main" val="1252771777"/>
                  </a:ext>
                </a:extLst>
              </a:tr>
              <a:tr h="9756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Farming systems research perspective (how this work was interacted with other sub-activities)</a:t>
                      </a:r>
                    </a:p>
                  </a:txBody>
                  <a:tcPr/>
                </a:tc>
                <a:tc gridSpan="3">
                  <a:txBody>
                    <a:bodyPr/>
                    <a:lstStyle/>
                    <a:p>
                      <a:pPr marL="228600" indent="-228600">
                        <a:buFont typeface="+mj-lt"/>
                        <a:buAutoNum type="arabicPeriod"/>
                      </a:pPr>
                      <a:r>
                        <a:rPr lang="en-US" sz="1200" dirty="0"/>
                        <a:t>Cuts across the validated technologies on maize, cowpea and livestock (small ruminants)</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endParaRPr lang="en-US" sz="1200" dirty="0"/>
                    </a:p>
                  </a:txBody>
                  <a:tcPr/>
                </a:tc>
                <a:extLst>
                  <a:ext uri="{0D108BD9-81ED-4DB2-BD59-A6C34878D82A}">
                    <a16:rowId xmlns:a16="http://schemas.microsoft.com/office/drawing/2014/main" val="239271738"/>
                  </a:ext>
                </a:extLst>
              </a:tr>
            </a:tbl>
          </a:graphicData>
        </a:graphic>
      </p:graphicFrame>
    </p:spTree>
    <p:extLst>
      <p:ext uri="{BB962C8B-B14F-4D97-AF65-F5344CB8AC3E}">
        <p14:creationId xmlns:p14="http://schemas.microsoft.com/office/powerpoint/2010/main" val="6310994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15025" y="3048000"/>
            <a:ext cx="9144000" cy="2819400"/>
          </a:xfrm>
        </p:spPr>
        <p:txBody>
          <a:bodyPr/>
          <a:lstStyle/>
          <a:p>
            <a:pPr algn="ctr"/>
            <a:endParaRPr lang="en-US" sz="3200" dirty="0">
              <a:latin typeface="Arial" panose="020B0604020202020204" pitchFamily="34" charset="0"/>
              <a:cs typeface="Arial" panose="020B0604020202020204" pitchFamily="34" charset="0"/>
            </a:endParaRPr>
          </a:p>
          <a:p>
            <a:pPr algn="ctr"/>
            <a:r>
              <a:rPr lang="en-US" sz="3600" dirty="0">
                <a:latin typeface="Arial" panose="020B0604020202020204" pitchFamily="34" charset="0"/>
                <a:cs typeface="Arial" panose="020B0604020202020204" pitchFamily="34" charset="0"/>
              </a:rPr>
              <a:t>Some findings</a:t>
            </a:r>
          </a:p>
          <a:p>
            <a:endParaRPr lang="en-US" sz="3200" dirty="0">
              <a:latin typeface="Arial" panose="020B0604020202020204" pitchFamily="34" charset="0"/>
              <a:cs typeface="Arial" panose="020B0604020202020204" pitchFamily="34" charset="0"/>
            </a:endParaRPr>
          </a:p>
          <a:p>
            <a:endParaRPr lang="en-US" sz="3200" dirty="0"/>
          </a:p>
        </p:txBody>
      </p:sp>
    </p:spTree>
    <p:extLst>
      <p:ext uri="{BB962C8B-B14F-4D97-AF65-F5344CB8AC3E}">
        <p14:creationId xmlns:p14="http://schemas.microsoft.com/office/powerpoint/2010/main" val="1835656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4361120" y="894775"/>
            <a:ext cx="4630480" cy="252177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10000"/>
            <a:ext cx="4361120" cy="3048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58523"/>
            <a:ext cx="4038600" cy="2927677"/>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00600" y="3581400"/>
            <a:ext cx="4343400" cy="3276600"/>
          </a:xfrm>
          <a:prstGeom prst="rect">
            <a:avLst/>
          </a:prstGeom>
        </p:spPr>
      </p:pic>
    </p:spTree>
    <p:extLst>
      <p:ext uri="{BB962C8B-B14F-4D97-AF65-F5344CB8AC3E}">
        <p14:creationId xmlns:p14="http://schemas.microsoft.com/office/powerpoint/2010/main" val="585347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101258"/>
            <a:ext cx="4343400" cy="2632541"/>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2554" y="914400"/>
            <a:ext cx="4291445" cy="263261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733800"/>
            <a:ext cx="4343400" cy="3006143"/>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3547009"/>
            <a:ext cx="4571999" cy="3310991"/>
          </a:xfrm>
          <a:prstGeom prst="rect">
            <a:avLst/>
          </a:prstGeom>
        </p:spPr>
      </p:pic>
    </p:spTree>
    <p:extLst>
      <p:ext uri="{BB962C8B-B14F-4D97-AF65-F5344CB8AC3E}">
        <p14:creationId xmlns:p14="http://schemas.microsoft.com/office/powerpoint/2010/main" val="2600952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D30C3052-B1F8-8E49-8FD3-2304F0BABBEE}"/>
              </a:ext>
            </a:extLst>
          </p:cNvPr>
          <p:cNvSpPr>
            <a:spLocks noGrp="1"/>
          </p:cNvSpPr>
          <p:nvPr>
            <p:ph type="body" sz="quarter" idx="12"/>
          </p:nvPr>
        </p:nvSpPr>
        <p:spPr>
          <a:xfrm>
            <a:off x="0" y="1295400"/>
            <a:ext cx="7772400" cy="685800"/>
          </a:xfrm>
        </p:spPr>
        <p:txBody>
          <a:bodyPr/>
          <a:lstStyle/>
          <a:p>
            <a:r>
              <a:rPr lang="en-US" sz="3200" dirty="0">
                <a:latin typeface="+mn-lt"/>
              </a:rPr>
              <a:t>Determinants of inputs and output markets</a:t>
            </a:r>
          </a:p>
        </p:txBody>
      </p:sp>
      <p:sp>
        <p:nvSpPr>
          <p:cNvPr id="2" name="Rectangle 1"/>
          <p:cNvSpPr/>
          <p:nvPr/>
        </p:nvSpPr>
        <p:spPr>
          <a:xfrm>
            <a:off x="0" y="2057400"/>
            <a:ext cx="9067800" cy="5206554"/>
          </a:xfrm>
          <a:prstGeom prst="rect">
            <a:avLst/>
          </a:prstGeom>
        </p:spPr>
        <p:txBody>
          <a:bodyPr wrap="square">
            <a:spAutoFit/>
          </a:bodyPr>
          <a:lstStyle/>
          <a:p>
            <a:pPr marL="171450" indent="-171450" algn="just">
              <a:lnSpc>
                <a:spcPct val="115000"/>
              </a:lnSpc>
              <a:spcAft>
                <a:spcPts val="1000"/>
              </a:spcAft>
              <a:buFont typeface="Arial" panose="020B0604020202020204" pitchFamily="34" charset="0"/>
              <a:buChar char="•"/>
            </a:pPr>
            <a:r>
              <a:rPr lang="en-GB" sz="2400" dirty="0">
                <a:latin typeface="Arial" panose="020B0604020202020204" pitchFamily="34" charset="0"/>
                <a:ea typeface="Times New Roman" panose="02020603050405020304" pitchFamily="18" charset="0"/>
                <a:cs typeface="Arial" panose="020B0604020202020204" pitchFamily="34" charset="0"/>
              </a:rPr>
              <a:t>Determinants of farmers’ access to </a:t>
            </a:r>
            <a:r>
              <a:rPr lang="en-GB" sz="2400" b="1" dirty="0">
                <a:latin typeface="Arial" panose="020B0604020202020204" pitchFamily="34" charset="0"/>
                <a:ea typeface="Times New Roman" panose="02020603050405020304" pitchFamily="18" charset="0"/>
                <a:cs typeface="Arial" panose="020B0604020202020204" pitchFamily="34" charset="0"/>
              </a:rPr>
              <a:t>input markets </a:t>
            </a:r>
            <a:r>
              <a:rPr lang="en-GB" sz="2400" dirty="0">
                <a:latin typeface="Arial" panose="020B0604020202020204" pitchFamily="34" charset="0"/>
                <a:ea typeface="Times New Roman" panose="02020603050405020304" pitchFamily="18" charset="0"/>
                <a:cs typeface="Arial" panose="020B0604020202020204" pitchFamily="34" charset="0"/>
              </a:rPr>
              <a:t>(Probit analysis): access to extension services; distance to the nearest input market, and sources of inputs for the household.</a:t>
            </a:r>
          </a:p>
          <a:p>
            <a:pPr algn="just">
              <a:lnSpc>
                <a:spcPct val="115000"/>
              </a:lnSpc>
              <a:spcAft>
                <a:spcPts val="1000"/>
              </a:spcAft>
            </a:pPr>
            <a:endParaRPr lang="en-US" sz="2400" dirty="0">
              <a:latin typeface="Arial" panose="020B0604020202020204" pitchFamily="34" charset="0"/>
              <a:ea typeface="Times New Roman" panose="02020603050405020304" pitchFamily="18" charset="0"/>
              <a:cs typeface="Arial" panose="020B0604020202020204" pitchFamily="34" charset="0"/>
            </a:endParaRPr>
          </a:p>
          <a:p>
            <a:pPr marL="171450" indent="-171450" algn="just">
              <a:lnSpc>
                <a:spcPct val="115000"/>
              </a:lnSpc>
              <a:spcAft>
                <a:spcPts val="1000"/>
              </a:spcAft>
              <a:buFont typeface="Arial" panose="020B0604020202020204" pitchFamily="34" charset="0"/>
              <a:buChar char="•"/>
            </a:pPr>
            <a:r>
              <a:rPr lang="en-GB" sz="2400" dirty="0">
                <a:latin typeface="Arial" panose="020B0604020202020204" pitchFamily="34" charset="0"/>
                <a:ea typeface="Times New Roman" panose="02020603050405020304" pitchFamily="18" charset="0"/>
                <a:cs typeface="Arial" panose="020B0604020202020204" pitchFamily="34" charset="0"/>
              </a:rPr>
              <a:t>Determinants of </a:t>
            </a:r>
            <a:r>
              <a:rPr lang="en-GB" sz="2400" b="1" dirty="0">
                <a:latin typeface="Arial" panose="020B0604020202020204" pitchFamily="34" charset="0"/>
                <a:ea typeface="Times New Roman" panose="02020603050405020304" pitchFamily="18" charset="0"/>
                <a:cs typeface="Arial" panose="020B0604020202020204" pitchFamily="34" charset="0"/>
              </a:rPr>
              <a:t>output markets (</a:t>
            </a:r>
            <a:r>
              <a:rPr lang="en-GB" sz="2400" dirty="0">
                <a:latin typeface="Arial" panose="020B0604020202020204" pitchFamily="34" charset="0"/>
                <a:ea typeface="Times New Roman" panose="02020603050405020304" pitchFamily="18" charset="0"/>
                <a:cs typeface="Arial" panose="020B0604020202020204" pitchFamily="34" charset="0"/>
              </a:rPr>
              <a:t>multinomial logistic analysis): </a:t>
            </a:r>
          </a:p>
          <a:p>
            <a:pPr marL="228600" indent="-228600" algn="just">
              <a:lnSpc>
                <a:spcPct val="115000"/>
              </a:lnSpc>
              <a:spcAft>
                <a:spcPts val="1000"/>
              </a:spcAft>
              <a:buAutoNum type="arabicPeriod"/>
            </a:pPr>
            <a:r>
              <a:rPr lang="en-GB" sz="2400" dirty="0">
                <a:latin typeface="Arial" panose="020B0604020202020204" pitchFamily="34" charset="0"/>
                <a:ea typeface="Times New Roman" panose="02020603050405020304" pitchFamily="18" charset="0"/>
                <a:cs typeface="Arial" panose="020B0604020202020204" pitchFamily="34" charset="0"/>
              </a:rPr>
              <a:t>Membership to a group/association, access to processing facilities and access to extension services, and access to market information will likely dominate the decision of a farmer to use other market outlets (e.g. regional/district markets) rather than selling at the village market. </a:t>
            </a:r>
          </a:p>
          <a:p>
            <a:pPr marL="228600" indent="-228600" algn="just">
              <a:lnSpc>
                <a:spcPct val="115000"/>
              </a:lnSpc>
              <a:spcAft>
                <a:spcPts val="1000"/>
              </a:spcAft>
              <a:buAutoNum type="arabicPeriod"/>
            </a:pP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6831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0" y="1371600"/>
            <a:ext cx="9144000" cy="5486400"/>
          </a:xfrm>
        </p:spPr>
        <p:txBody>
          <a:bodyPr/>
          <a:lstStyle/>
          <a:p>
            <a:pPr marL="228600" indent="-228600" algn="just">
              <a:lnSpc>
                <a:spcPct val="115000"/>
              </a:lnSpc>
              <a:spcAft>
                <a:spcPts val="1000"/>
              </a:spcAft>
              <a:buAutoNum type="arabicPeriod"/>
            </a:pPr>
            <a:r>
              <a:rPr lang="en-GB" sz="2400" dirty="0">
                <a:latin typeface="Arial" panose="020B0604020202020204" pitchFamily="34" charset="0"/>
                <a:ea typeface="Times New Roman" panose="02020603050405020304" pitchFamily="18" charset="0"/>
                <a:cs typeface="Arial" panose="020B0604020202020204" pitchFamily="34" charset="0"/>
              </a:rPr>
              <a:t>Membership to a production, processing and marketing group, access to storage facilities, openness to new production and marketing methods, access to financial services, Knowledge of SI practices, access to guaranteed market, availability of quality market services (cleaning, grading and drying), and distance to input market would likely influence the choice of farmers to sell at farm gate rather than village markets. </a:t>
            </a:r>
          </a:p>
          <a:p>
            <a:pPr marL="228600" indent="-228600" algn="just">
              <a:lnSpc>
                <a:spcPct val="115000"/>
              </a:lnSpc>
              <a:spcAft>
                <a:spcPts val="1000"/>
              </a:spcAft>
              <a:buAutoNum type="arabicPeriod"/>
            </a:pPr>
            <a:r>
              <a:rPr lang="en-GB" sz="2400" dirty="0">
                <a:latin typeface="Arial" panose="020B0604020202020204" pitchFamily="34" charset="0"/>
                <a:ea typeface="Times New Roman" panose="02020603050405020304" pitchFamily="18" charset="0"/>
                <a:cs typeface="Arial" panose="020B0604020202020204" pitchFamily="34" charset="0"/>
              </a:rPr>
              <a:t>The sex of the farmer, membership to a group/association, access to processing facilities, availability of quality services at the market, and distance to input market would likely dominate the choice of a farmer to do private sales rather than using village markets.</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81977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0" y="1371600"/>
            <a:ext cx="9144000" cy="5486400"/>
          </a:xfrm>
        </p:spPr>
        <p:txBody>
          <a:bodyPr/>
          <a:lstStyle/>
          <a:p>
            <a:pPr marL="457200" indent="-342900">
              <a:buFont typeface="Wingdings" panose="05000000000000000000" pitchFamily="2" charset="2"/>
              <a:buChar char="§"/>
            </a:pPr>
            <a:r>
              <a:rPr lang="en-US" sz="2400" dirty="0"/>
              <a:t>The main ranked constraints of farmers access to input and output markets in northern Ghana are: lack of finance, poor road network, and low prices of outputs.</a:t>
            </a:r>
          </a:p>
          <a:p>
            <a:pPr marL="457200" indent="-342900">
              <a:buFont typeface="Wingdings" panose="05000000000000000000" pitchFamily="2" charset="2"/>
              <a:buChar char="§"/>
            </a:pPr>
            <a:r>
              <a:rPr lang="en-US" sz="2400" b="1" i="1" dirty="0"/>
              <a:t>Opportunities to help overcome input and output market access:</a:t>
            </a:r>
          </a:p>
          <a:p>
            <a:pPr marL="457200" indent="-342900">
              <a:buFont typeface="Wingdings" panose="05000000000000000000" pitchFamily="2" charset="2"/>
              <a:buChar char="§"/>
            </a:pPr>
            <a:r>
              <a:rPr lang="en-US" sz="2400" dirty="0"/>
              <a:t>Planting for Food and Jobs (PFJ) which subsidizes inputs for farmers and warehouses.</a:t>
            </a:r>
          </a:p>
          <a:p>
            <a:pPr marL="457200" indent="-342900">
              <a:buFont typeface="Wingdings" panose="05000000000000000000" pitchFamily="2" charset="2"/>
              <a:buChar char="§"/>
            </a:pPr>
            <a:r>
              <a:rPr lang="en-US" sz="2400" dirty="0"/>
              <a:t>Existence of infrastructure-based projects (e.g. Northern Rural Growth Project)</a:t>
            </a:r>
          </a:p>
          <a:p>
            <a:pPr marL="457200" indent="-342900">
              <a:buFont typeface="Wingdings" panose="05000000000000000000" pitchFamily="2" charset="2"/>
              <a:buChar char="§"/>
            </a:pPr>
            <a:r>
              <a:rPr lang="en-US" sz="2400" dirty="0"/>
              <a:t>Presence of input dealers, assemblers and aggregators</a:t>
            </a:r>
          </a:p>
          <a:p>
            <a:pPr marL="457200" indent="-342900">
              <a:buFont typeface="Wingdings" panose="05000000000000000000" pitchFamily="2" charset="2"/>
              <a:buChar char="§"/>
            </a:pPr>
            <a:r>
              <a:rPr lang="en-US" sz="2400" dirty="0"/>
              <a:t>Private agriculture companies that currently work with farmers under contract farming arrangements has the potential for scale up </a:t>
            </a:r>
          </a:p>
        </p:txBody>
      </p:sp>
    </p:spTree>
    <p:extLst>
      <p:ext uri="{BB962C8B-B14F-4D97-AF65-F5344CB8AC3E}">
        <p14:creationId xmlns:p14="http://schemas.microsoft.com/office/powerpoint/2010/main" val="17959682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2.xml><?xml version="1.0" encoding="utf-8"?>
<ds:datastoreItem xmlns:ds="http://schemas.openxmlformats.org/officeDocument/2006/customXml" ds:itemID="{13E26CE0-AB66-4F91-BD00-58CA3546E3E5}">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9f5e9607-a28b-487e-b093-da60e75ee109"/>
    <ds:schemaRef ds:uri="http://www.w3.org/XML/1998/namespace"/>
  </ds:schemaRefs>
</ds:datastoreItem>
</file>

<file path=customXml/itemProps3.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359</TotalTime>
  <Words>638</Words>
  <Application>Microsoft Macintosh PowerPoint</Application>
  <PresentationFormat>On-screen Show (4:3)</PresentationFormat>
  <Paragraphs>55</Paragraphs>
  <Slides>10</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Calibri</vt:lpstr>
      <vt:lpstr>Gill Sans</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Jonathan Odhong', IITA</cp:lastModifiedBy>
  <cp:revision>36</cp:revision>
  <cp:lastPrinted>2019-05-13T16:31:56Z</cp:lastPrinted>
  <dcterms:created xsi:type="dcterms:W3CDTF">2018-05-19T10:21:56Z</dcterms:created>
  <dcterms:modified xsi:type="dcterms:W3CDTF">2019-05-29T13:41:34Z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